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8A42D5-3C86-487D-91CC-6FC028FF1659}" type="datetimeFigureOut">
              <a:rPr lang="en-US" smtClean="0"/>
              <a:t>5/14/2019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9647EE-9F1B-4393-A43F-54CE7FA9744A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9647EE-9F1B-4393-A43F-54CE7FA9744A}" type="slidenum">
              <a:rPr lang="en-IN" smtClean="0"/>
              <a:t>6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46BAA20-F06A-4F3B-A9DA-C75B1E64C2BB}" type="datetimeFigureOut">
              <a:rPr lang="en-US" smtClean="0"/>
              <a:t>5/14/2019</a:t>
            </a:fld>
            <a:endParaRPr lang="en-IN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C13DE2B-4F7C-4A22-B817-F8A4DFC28FA1}" type="slidenum">
              <a:rPr lang="en-IN" smtClean="0"/>
              <a:t>‹#›</a:t>
            </a:fld>
            <a:endParaRPr lang="en-IN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6BAA20-F06A-4F3B-A9DA-C75B1E64C2BB}" type="datetimeFigureOut">
              <a:rPr lang="en-US" smtClean="0"/>
              <a:t>5/14/2019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13DE2B-4F7C-4A22-B817-F8A4DFC28FA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6BAA20-F06A-4F3B-A9DA-C75B1E64C2BB}" type="datetimeFigureOut">
              <a:rPr lang="en-US" smtClean="0"/>
              <a:t>5/14/2019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13DE2B-4F7C-4A22-B817-F8A4DFC28FA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6BAA20-F06A-4F3B-A9DA-C75B1E64C2BB}" type="datetimeFigureOut">
              <a:rPr lang="en-US" smtClean="0"/>
              <a:t>5/14/2019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13DE2B-4F7C-4A22-B817-F8A4DFC28FA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46BAA20-F06A-4F3B-A9DA-C75B1E64C2BB}" type="datetimeFigureOut">
              <a:rPr lang="en-US" smtClean="0"/>
              <a:t>5/14/2019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C13DE2B-4F7C-4A22-B817-F8A4DFC28FA1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6BAA20-F06A-4F3B-A9DA-C75B1E64C2BB}" type="datetimeFigureOut">
              <a:rPr lang="en-US" smtClean="0"/>
              <a:t>5/14/2019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C13DE2B-4F7C-4A22-B817-F8A4DFC28FA1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6BAA20-F06A-4F3B-A9DA-C75B1E64C2BB}" type="datetimeFigureOut">
              <a:rPr lang="en-US" smtClean="0"/>
              <a:t>5/14/2019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4C13DE2B-4F7C-4A22-B817-F8A4DFC28FA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6BAA20-F06A-4F3B-A9DA-C75B1E64C2BB}" type="datetimeFigureOut">
              <a:rPr lang="en-US" smtClean="0"/>
              <a:t>5/14/2019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13DE2B-4F7C-4A22-B817-F8A4DFC28FA1}" type="slidenum">
              <a:rPr lang="en-IN" smtClean="0"/>
              <a:t>‹#›</a:t>
            </a:fld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6BAA20-F06A-4F3B-A9DA-C75B1E64C2BB}" type="datetimeFigureOut">
              <a:rPr lang="en-US" smtClean="0"/>
              <a:t>5/14/2019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C13DE2B-4F7C-4A22-B817-F8A4DFC28FA1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946BAA20-F06A-4F3B-A9DA-C75B1E64C2BB}" type="datetimeFigureOut">
              <a:rPr lang="en-US" smtClean="0"/>
              <a:t>5/14/2019</a:t>
            </a:fld>
            <a:endParaRPr lang="en-I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C13DE2B-4F7C-4A22-B817-F8A4DFC28FA1}" type="slidenum">
              <a:rPr lang="en-IN" smtClean="0"/>
              <a:t>‹#›</a:t>
            </a:fld>
            <a:endParaRPr lang="en-IN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946BAA20-F06A-4F3B-A9DA-C75B1E64C2BB}" type="datetimeFigureOut">
              <a:rPr lang="en-US" smtClean="0"/>
              <a:t>5/14/2019</a:t>
            </a:fld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4C13DE2B-4F7C-4A22-B817-F8A4DFC28FA1}" type="slidenum">
              <a:rPr lang="en-IN" smtClean="0"/>
              <a:t>‹#›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IN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946BAA20-F06A-4F3B-A9DA-C75B1E64C2BB}" type="datetimeFigureOut">
              <a:rPr lang="en-US" smtClean="0"/>
              <a:t>5/14/2019</a:t>
            </a:fld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4C13DE2B-4F7C-4A22-B817-F8A4DFC28FA1}" type="slidenum">
              <a:rPr lang="en-IN" smtClean="0"/>
              <a:t>‹#›</a:t>
            </a:fld>
            <a:endParaRPr lang="en-IN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Presentation on </a:t>
            </a:r>
            <a:r>
              <a:rPr lang="en-US" dirty="0" err="1" smtClean="0"/>
              <a:t>phonetica</a:t>
            </a:r>
            <a:r>
              <a:rPr lang="en-US" dirty="0" err="1" smtClean="0">
                <a:latin typeface="Times New Roman" pitchFamily="18" charset="0"/>
                <a:ea typeface="ＭＳ Ｐゴシック" pitchFamily="34" charset="-128"/>
              </a:rPr>
              <a:t>l</a:t>
            </a:r>
            <a:r>
              <a:rPr lang="en-US" dirty="0" smtClean="0"/>
              <a:t> symbols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Presented by </a:t>
            </a:r>
          </a:p>
          <a:p>
            <a:pPr>
              <a:buNone/>
            </a:pPr>
            <a:r>
              <a:rPr lang="en-US" dirty="0" smtClean="0"/>
              <a:t>                             Prof. </a:t>
            </a:r>
            <a:r>
              <a:rPr lang="en-US" dirty="0" err="1" smtClean="0"/>
              <a:t>Imtiaz</a:t>
            </a:r>
            <a:r>
              <a:rPr lang="en-US" dirty="0" smtClean="0"/>
              <a:t> Ahmad </a:t>
            </a:r>
            <a:r>
              <a:rPr lang="en-US" dirty="0" err="1" smtClean="0"/>
              <a:t>wani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Department of </a:t>
            </a:r>
            <a:r>
              <a:rPr lang="en-US" dirty="0" err="1" smtClean="0"/>
              <a:t>Engish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Govt. P.G Co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llege Rajouri.</a:t>
            </a:r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	next		chin		lamb     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	kite		cat		meet    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Manners of articulation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Stops [p] [b] [t] [d] [k] [g]</a:t>
            </a:r>
          </a:p>
          <a:p>
            <a:r>
              <a:rPr lang="en-US" dirty="0" smtClean="0">
                <a:ea typeface="ＭＳ Ｐゴシック" pitchFamily="34" charset="-128"/>
              </a:rPr>
              <a:t>Fricatives [f] [v] [θ] [ð] [s] [z] [ʃ] [ʒ]</a:t>
            </a:r>
          </a:p>
          <a:p>
            <a:r>
              <a:rPr lang="en-US" dirty="0" smtClean="0">
                <a:ea typeface="ＭＳ Ｐゴシック" pitchFamily="34" charset="-128"/>
              </a:rPr>
              <a:t>Affricates</a:t>
            </a:r>
            <a:r>
              <a:rPr lang="en-US" dirty="0" smtClean="0">
                <a:effectLst/>
                <a:ea typeface="ＭＳ Ｐゴシック" pitchFamily="34" charset="-128"/>
              </a:rPr>
              <a:t> </a:t>
            </a:r>
            <a:r>
              <a:rPr lang="en-US" dirty="0" smtClean="0">
                <a:ea typeface="ＭＳ Ｐゴシック" pitchFamily="34" charset="-128"/>
              </a:rPr>
              <a:t>[ʧ] [ʤ]</a:t>
            </a:r>
            <a:r>
              <a:rPr lang="en-US" dirty="0" smtClean="0">
                <a:effectLst/>
                <a:ea typeface="ＭＳ Ｐゴシック" pitchFamily="34" charset="-128"/>
              </a:rPr>
              <a:t> </a:t>
            </a:r>
          </a:p>
          <a:p>
            <a:r>
              <a:rPr lang="en-US" dirty="0" smtClean="0">
                <a:ea typeface="ＭＳ Ｐゴシック" pitchFamily="34" charset="-128"/>
              </a:rPr>
              <a:t>Liquids</a:t>
            </a:r>
            <a:r>
              <a:rPr lang="en-US" dirty="0" smtClean="0">
                <a:effectLst/>
                <a:ea typeface="ＭＳ Ｐゴシック" pitchFamily="34" charset="-128"/>
              </a:rPr>
              <a:t> </a:t>
            </a:r>
            <a:r>
              <a:rPr lang="en-US" dirty="0" smtClean="0">
                <a:ea typeface="ＭＳ Ｐゴシック" pitchFamily="34" charset="-128"/>
              </a:rPr>
              <a:t>	[l]  [ɹ]</a:t>
            </a:r>
          </a:p>
          <a:p>
            <a:r>
              <a:rPr lang="en-US" dirty="0" smtClean="0">
                <a:ea typeface="ＭＳ Ｐゴシック" pitchFamily="34" charset="-128"/>
              </a:rPr>
              <a:t>Glides [w]  [j]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5033170"/>
          </a:xfrm>
        </p:spPr>
        <p:txBody>
          <a:bodyPr/>
          <a:lstStyle/>
          <a:p>
            <a:r>
              <a:rPr lang="en-US" dirty="0" smtClean="0"/>
              <a:t>Thank you 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  <a:ea typeface="ＭＳ Ｐゴシック" pitchFamily="34" charset="-128"/>
              </a:rPr>
              <a:t>Phonetics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/>
                <a:ea typeface="ＭＳ Ｐゴシック" pitchFamily="34" charset="-128"/>
              </a:rPr>
              <a:t>The study of physical properties of sound</a:t>
            </a:r>
          </a:p>
          <a:p>
            <a:r>
              <a:rPr lang="en-US" dirty="0" smtClean="0">
                <a:effectLst/>
                <a:ea typeface="ＭＳ Ｐゴシック" pitchFamily="34" charset="-128"/>
              </a:rPr>
              <a:t>Sounds may not be represented systematically by spelling.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  <a:ea typeface="ＭＳ Ｐゴシック" pitchFamily="34" charset="-128"/>
              </a:rPr>
              <a:t>Why not just spell?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/>
                <a:ea typeface="ＭＳ Ｐゴシック" pitchFamily="34" charset="-128"/>
              </a:rPr>
              <a:t>Sounds may not be represented systematically by spelling because...</a:t>
            </a:r>
          </a:p>
          <a:p>
            <a:r>
              <a:rPr lang="en-US" dirty="0" smtClean="0">
                <a:effectLst/>
                <a:ea typeface="ＭＳ Ｐゴシック" pitchFamily="34" charset="-128"/>
              </a:rPr>
              <a:t>Same spelling for different sounds</a:t>
            </a:r>
          </a:p>
          <a:p>
            <a:r>
              <a:rPr lang="en-US" dirty="0" smtClean="0">
                <a:effectLst/>
                <a:ea typeface="ＭＳ Ｐゴシック" pitchFamily="34" charset="-128"/>
              </a:rPr>
              <a:t>Combination of letters representing one sound, </a:t>
            </a:r>
          </a:p>
          <a:p>
            <a:r>
              <a:rPr lang="en-US" dirty="0" smtClean="0">
                <a:effectLst/>
                <a:ea typeface="ＭＳ Ｐゴシック" pitchFamily="34" charset="-128"/>
              </a:rPr>
              <a:t>Some letters are silent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ＭＳ Ｐゴシック" pitchFamily="34" charset="-128"/>
              </a:rPr>
              <a:t>Phonetic Alphabet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One symbol represents one sound</a:t>
            </a:r>
          </a:p>
          <a:p>
            <a:pPr>
              <a:spcAft>
                <a:spcPts val="1800"/>
              </a:spcAft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Each speech sound has a distinct symbol</a:t>
            </a:r>
          </a:p>
          <a:p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Cross-linguistically applicable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IPA</a:t>
            </a:r>
            <a:endParaRPr lang="en-IN" dirty="0"/>
          </a:p>
        </p:txBody>
      </p:sp>
      <p:pic>
        <p:nvPicPr>
          <p:cNvPr id="4" name="Picture 4" descr="pulmonic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776287" y="2232819"/>
            <a:ext cx="7591425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Vowel Sounds  </a:t>
            </a:r>
            <a:endParaRPr lang="en-IN" dirty="0"/>
          </a:p>
        </p:txBody>
      </p:sp>
      <p:pic>
        <p:nvPicPr>
          <p:cNvPr id="4" name="Picture 2" descr="vowels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1728787" y="1704181"/>
            <a:ext cx="5686425" cy="441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ts val="1200"/>
              </a:spcAft>
              <a:buFont typeface="Wingdings" pitchFamily="2" charset="2"/>
              <a:buNone/>
            </a:pPr>
            <a:r>
              <a:rPr lang="en-US" sz="3600" dirty="0" smtClean="0">
                <a:ea typeface="ＭＳ Ｐゴシック" pitchFamily="34" charset="-128"/>
              </a:rPr>
              <a:t>[p]= </a:t>
            </a:r>
            <a:r>
              <a:rPr lang="en-US" sz="3600" u="sng" dirty="0" smtClean="0">
                <a:ea typeface="ＭＳ Ｐゴシック" pitchFamily="34" charset="-128"/>
              </a:rPr>
              <a:t>p</a:t>
            </a:r>
            <a:r>
              <a:rPr lang="en-US" sz="3600" dirty="0" smtClean="0">
                <a:ea typeface="ＭＳ Ｐゴシック" pitchFamily="34" charset="-128"/>
              </a:rPr>
              <a:t>at </a:t>
            </a:r>
          </a:p>
          <a:p>
            <a:pPr eaLnBrk="1" hangingPunct="1">
              <a:spcAft>
                <a:spcPts val="1200"/>
              </a:spcAft>
              <a:buFont typeface="Wingdings" pitchFamily="2" charset="2"/>
              <a:buNone/>
            </a:pPr>
            <a:r>
              <a:rPr lang="en-US" sz="3600" dirty="0" smtClean="0">
                <a:ea typeface="ＭＳ Ｐゴシック" pitchFamily="34" charset="-128"/>
              </a:rPr>
              <a:t>[b]= </a:t>
            </a:r>
            <a:r>
              <a:rPr lang="en-US" sz="3600" u="sng" dirty="0" smtClean="0">
                <a:ea typeface="ＭＳ Ｐゴシック" pitchFamily="34" charset="-128"/>
              </a:rPr>
              <a:t>b</a:t>
            </a:r>
            <a:r>
              <a:rPr lang="en-US" sz="3600" dirty="0" smtClean="0">
                <a:ea typeface="ＭＳ Ｐゴシック" pitchFamily="34" charset="-128"/>
              </a:rPr>
              <a:t>at</a:t>
            </a:r>
          </a:p>
          <a:p>
            <a:pPr eaLnBrk="1" hangingPunct="1">
              <a:spcAft>
                <a:spcPts val="1200"/>
              </a:spcAft>
              <a:buFont typeface="Wingdings" pitchFamily="2" charset="2"/>
              <a:buNone/>
            </a:pPr>
            <a:r>
              <a:rPr lang="en-US" sz="3600" dirty="0" smtClean="0">
                <a:ea typeface="ＭＳ Ｐゴシック" pitchFamily="34" charset="-128"/>
              </a:rPr>
              <a:t>[t]= </a:t>
            </a:r>
            <a:r>
              <a:rPr lang="en-US" sz="3600" u="sng" dirty="0" smtClean="0">
                <a:ea typeface="ＭＳ Ｐゴシック" pitchFamily="34" charset="-128"/>
              </a:rPr>
              <a:t>t</a:t>
            </a:r>
            <a:r>
              <a:rPr lang="en-US" sz="3600" dirty="0" smtClean="0">
                <a:ea typeface="ＭＳ Ｐゴシック" pitchFamily="34" charset="-128"/>
              </a:rPr>
              <a:t>ap</a:t>
            </a:r>
          </a:p>
          <a:p>
            <a:pPr eaLnBrk="1" hangingPunct="1">
              <a:spcAft>
                <a:spcPts val="1200"/>
              </a:spcAft>
              <a:buFont typeface="Wingdings" pitchFamily="2" charset="2"/>
              <a:buNone/>
            </a:pPr>
            <a:r>
              <a:rPr lang="en-US" sz="3600" dirty="0" smtClean="0">
                <a:ea typeface="ＭＳ Ｐゴシック" pitchFamily="34" charset="-128"/>
              </a:rPr>
              <a:t>[d]=</a:t>
            </a:r>
            <a:r>
              <a:rPr lang="en-US" sz="3600" u="sng" dirty="0" smtClean="0">
                <a:ea typeface="ＭＳ Ｐゴシック" pitchFamily="34" charset="-128"/>
              </a:rPr>
              <a:t>d</a:t>
            </a:r>
            <a:r>
              <a:rPr lang="en-US" sz="3600" dirty="0" smtClean="0">
                <a:ea typeface="ＭＳ Ｐゴシック" pitchFamily="34" charset="-128"/>
              </a:rPr>
              <a:t>am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1928802"/>
            <a:ext cx="4572000" cy="1717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buClr>
                <a:schemeClr val="hlink"/>
              </a:buClr>
              <a:buSzPct val="65000"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[k]= </a:t>
            </a:r>
            <a:r>
              <a:rPr lang="en-US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ar</a:t>
            </a: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buClr>
                <a:schemeClr val="hlink"/>
              </a:buClr>
              <a:buSzPct val="65000"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[g]=</a:t>
            </a:r>
            <a:r>
              <a:rPr lang="en-US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g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uard</a:t>
            </a: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buClr>
                <a:schemeClr val="hlink"/>
              </a:buClr>
              <a:buSzPct val="65000"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[f]= </a:t>
            </a:r>
            <a:r>
              <a:rPr lang="en-US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f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oot</a:t>
            </a:r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buClr>
                <a:schemeClr val="hlink"/>
              </a:buClr>
              <a:buSzPct val="65000"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[v]= </a:t>
            </a:r>
            <a:r>
              <a:rPr lang="en-US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v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an</a:t>
            </a:r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5943600" y="1828800"/>
            <a:ext cx="2362200" cy="285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[h]= </a:t>
            </a:r>
            <a:r>
              <a:rPr lang="en-US" sz="360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h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at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[m]=</a:t>
            </a:r>
            <a:r>
              <a:rPr lang="en-US" sz="360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ull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[n]= </a:t>
            </a:r>
            <a:r>
              <a:rPr lang="en-US" sz="360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ull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[</a:t>
            </a:r>
            <a:r>
              <a:rPr lang="en-US" sz="3600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Grande" charset="0"/>
              </a:rPr>
              <a:t>ŋ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]= ri</a:t>
            </a:r>
            <a:r>
              <a:rPr lang="en-US" sz="360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  <p:bldP spid="6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[ɹ]= </a:t>
            </a:r>
            <a:r>
              <a:rPr lang="en-US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r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ing</a:t>
            </a:r>
          </a:p>
          <a:p>
            <a:endParaRPr lang="en-US" sz="11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[l]= </a:t>
            </a:r>
            <a:r>
              <a:rPr lang="en-US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l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eaf</a:t>
            </a:r>
          </a:p>
          <a:p>
            <a:endParaRPr lang="en-US" sz="11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[</a:t>
            </a:r>
            <a:r>
              <a:rPr lang="en-US" dirty="0" smtClean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] = </a:t>
            </a:r>
            <a:r>
              <a:rPr lang="en-US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y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es</a:t>
            </a:r>
          </a:p>
          <a:p>
            <a:endParaRPr lang="en-US" sz="11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[w]= </a:t>
            </a:r>
            <a:r>
              <a:rPr lang="en-US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w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ith</a:t>
            </a:r>
          </a:p>
          <a:p>
            <a:endParaRPr lang="en-IN" dirty="0"/>
          </a:p>
        </p:txBody>
      </p:sp>
      <p:sp>
        <p:nvSpPr>
          <p:cNvPr id="4" name="Rectangle 1029"/>
          <p:cNvSpPr>
            <a:spLocks noChangeArrowheads="1"/>
          </p:cNvSpPr>
          <p:nvPr/>
        </p:nvSpPr>
        <p:spPr bwMode="auto">
          <a:xfrm>
            <a:off x="2857488" y="1857364"/>
            <a:ext cx="2357454" cy="2880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[</a:t>
            </a:r>
            <a:r>
              <a:rPr lang="en-US" sz="3600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Grande" charset="0"/>
              </a:rPr>
              <a:t>ʃ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]= </a:t>
            </a:r>
            <a:r>
              <a:rPr lang="en-US" sz="360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sh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ine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[</a:t>
            </a:r>
            <a:r>
              <a:rPr lang="en-US" sz="3600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Grande" charset="0"/>
              </a:rPr>
              <a:t>ʒ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] = vi</a:t>
            </a:r>
            <a:r>
              <a:rPr lang="en-US" sz="360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ion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[</a:t>
            </a:r>
            <a:r>
              <a:rPr lang="en-US" sz="3600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Grande" charset="0"/>
              </a:rPr>
              <a:t>ʧ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]= tou</a:t>
            </a:r>
            <a:r>
              <a:rPr lang="en-US" sz="360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ch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spcAft>
                <a:spcPts val="1200"/>
              </a:spcAft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[</a:t>
            </a:r>
            <a:r>
              <a:rPr lang="en-US" sz="3600" dirty="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Lucida Grande" charset="0"/>
              </a:rPr>
              <a:t>ʤ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]= </a:t>
            </a:r>
            <a:r>
              <a:rPr lang="en-US" sz="360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j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u</a:t>
            </a:r>
            <a:r>
              <a:rPr lang="en-US" sz="360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dg</a:t>
            </a: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</a:p>
        </p:txBody>
      </p:sp>
      <p:sp>
        <p:nvSpPr>
          <p:cNvPr id="5" name="Rectangle 1027"/>
          <p:cNvSpPr txBox="1">
            <a:spLocks noChangeArrowheads="1"/>
          </p:cNvSpPr>
          <p:nvPr/>
        </p:nvSpPr>
        <p:spPr>
          <a:xfrm>
            <a:off x="6072198" y="1752600"/>
            <a:ext cx="250033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[s] = </a:t>
            </a:r>
            <a:r>
              <a:rPr kumimoji="0" lang="en-US" sz="36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s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ap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[z] = </a:t>
            </a:r>
            <a:r>
              <a:rPr kumimoji="0" lang="en-US" sz="36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z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ip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[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Lucida Grande" charset="0"/>
                <a:ea typeface="ＭＳ Ｐゴシック" pitchFamily="34" charset="-128"/>
                <a:cs typeface="+mn-cs"/>
              </a:rPr>
              <a:t>θ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] = </a:t>
            </a:r>
            <a:r>
              <a:rPr kumimoji="0" lang="en-US" sz="36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th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ink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[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folHlink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ð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] = </a:t>
            </a:r>
            <a:r>
              <a:rPr kumimoji="0" lang="en-US" sz="36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th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ＭＳ Ｐゴシック" pitchFamily="34" charset="-128"/>
                <a:cs typeface="+mn-cs"/>
              </a:rPr>
              <a:t>is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  <p:bldP spid="5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a typeface="ＭＳ Ｐゴシック" pitchFamily="34" charset="-128"/>
              </a:rPr>
              <a:t>Diphthongs (Complex Vowels)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Complex because they are two-part vowels</a:t>
            </a:r>
          </a:p>
          <a:p>
            <a:pPr>
              <a:buFontTx/>
              <a:buChar char="•"/>
            </a:pP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But count as a single sound because two vowels are articulated together. Examples: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[</a:t>
            </a:r>
            <a:r>
              <a:rPr lang="en-US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ɑɪ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] =b</a:t>
            </a:r>
            <a:r>
              <a:rPr lang="en-US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te</a:t>
            </a:r>
          </a:p>
          <a:p>
            <a:endParaRPr lang="en-US" sz="1100" u="sng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[</a:t>
            </a:r>
            <a:r>
              <a:rPr lang="en-US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ɔɪ</a:t>
            </a:r>
            <a:r>
              <a:rPr lang="en-US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] = b</a:t>
            </a:r>
            <a:r>
              <a:rPr lang="en-US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oy</a:t>
            </a:r>
          </a:p>
          <a:p>
            <a:endParaRPr lang="en-US" sz="1100" u="sng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dirty="0" smtClean="0"/>
              <a:t>[</a:t>
            </a:r>
            <a:r>
              <a:rPr lang="en-US" dirty="0" err="1" smtClean="0"/>
              <a:t>eɪ</a:t>
            </a:r>
            <a:r>
              <a:rPr lang="en-US" dirty="0" smtClean="0"/>
              <a:t>]= b</a:t>
            </a:r>
            <a:r>
              <a:rPr lang="en-US" u="sng" dirty="0" smtClean="0"/>
              <a:t>ai</a:t>
            </a:r>
            <a:r>
              <a:rPr lang="en-US" dirty="0" smtClean="0"/>
              <a:t>t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15</TotalTime>
  <Words>291</Words>
  <Application>Microsoft Office PowerPoint</Application>
  <PresentationFormat>On-screen Show (4:3)</PresentationFormat>
  <Paragraphs>65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Foundry</vt:lpstr>
      <vt:lpstr>Presentation on phonetical symbols </vt:lpstr>
      <vt:lpstr>Phonetics</vt:lpstr>
      <vt:lpstr>Why not just spell?</vt:lpstr>
      <vt:lpstr>Phonetic Alphabet</vt:lpstr>
      <vt:lpstr>IPA</vt:lpstr>
      <vt:lpstr>Vowel Sounds  </vt:lpstr>
      <vt:lpstr>Slide 7</vt:lpstr>
      <vt:lpstr>Slide 8</vt:lpstr>
      <vt:lpstr>Diphthongs (Complex Vowels)</vt:lpstr>
      <vt:lpstr>Practice </vt:lpstr>
      <vt:lpstr>Manners of articulation</vt:lpstr>
      <vt:lpstr>Thank you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Phonetics</dc:title>
  <dc:creator>DELL</dc:creator>
  <cp:lastModifiedBy>DELL</cp:lastModifiedBy>
  <cp:revision>2</cp:revision>
  <dcterms:created xsi:type="dcterms:W3CDTF">2019-05-14T08:13:42Z</dcterms:created>
  <dcterms:modified xsi:type="dcterms:W3CDTF">2019-05-14T08:29:03Z</dcterms:modified>
</cp:coreProperties>
</file>